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tkinson Hyperlegible" charset="1" panose="00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Atkinson Hyperlegible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jpe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jpe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jpe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9756667" y="-91139"/>
            <a:ext cx="8931664" cy="9113943"/>
          </a:xfrm>
          <a:custGeom>
            <a:avLst/>
            <a:gdLst/>
            <a:ahLst/>
            <a:cxnLst/>
            <a:rect r="r" b="b" t="t" l="l"/>
            <a:pathLst>
              <a:path h="9113943" w="8931664">
                <a:moveTo>
                  <a:pt x="8931664" y="9113943"/>
                </a:moveTo>
                <a:lnTo>
                  <a:pt x="0" y="9113943"/>
                </a:lnTo>
                <a:lnTo>
                  <a:pt x="0" y="0"/>
                </a:lnTo>
                <a:lnTo>
                  <a:pt x="8931664" y="0"/>
                </a:lnTo>
                <a:lnTo>
                  <a:pt x="8931664" y="91139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84308" y="-575800"/>
            <a:ext cx="10633749" cy="11438600"/>
            <a:chOff x="0" y="0"/>
            <a:chExt cx="5851839" cy="62947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8227" y="-27178"/>
              <a:ext cx="5890066" cy="6321933"/>
            </a:xfrm>
            <a:custGeom>
              <a:avLst/>
              <a:gdLst/>
              <a:ahLst/>
              <a:cxnLst/>
              <a:rect r="r" b="b" t="t" l="l"/>
              <a:pathLst>
                <a:path h="6321933" w="5890066">
                  <a:moveTo>
                    <a:pt x="5600503" y="682752"/>
                  </a:moveTo>
                  <a:cubicBezTo>
                    <a:pt x="5759782" y="716915"/>
                    <a:pt x="5890066" y="876300"/>
                    <a:pt x="5890066" y="1036955"/>
                  </a:cubicBezTo>
                  <a:lnTo>
                    <a:pt x="5890066" y="6029833"/>
                  </a:lnTo>
                  <a:cubicBezTo>
                    <a:pt x="5890066" y="6190488"/>
                    <a:pt x="5756689" y="6321933"/>
                    <a:pt x="5593672" y="6321933"/>
                  </a:cubicBezTo>
                  <a:lnTo>
                    <a:pt x="250342" y="6321933"/>
                  </a:lnTo>
                  <a:cubicBezTo>
                    <a:pt x="87325" y="6321933"/>
                    <a:pt x="0" y="6198362"/>
                    <a:pt x="54851" y="6047359"/>
                  </a:cubicBezTo>
                  <a:lnTo>
                    <a:pt x="2187209" y="246634"/>
                  </a:lnTo>
                  <a:cubicBezTo>
                    <a:pt x="2242750" y="95631"/>
                    <a:pt x="2418525" y="0"/>
                    <a:pt x="2577804" y="34163"/>
                  </a:cubicBezTo>
                  <a:lnTo>
                    <a:pt x="5600503" y="682752"/>
                  </a:lnTo>
                  <a:close/>
                </a:path>
              </a:pathLst>
            </a:custGeom>
            <a:blipFill>
              <a:blip r:embed="rId4"/>
              <a:stretch>
                <a:fillRect l="-45619" t="0" r="-4561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358853" y="-6495664"/>
            <a:ext cx="6761467" cy="7763688"/>
          </a:xfrm>
          <a:custGeom>
            <a:avLst/>
            <a:gdLst/>
            <a:ahLst/>
            <a:cxnLst/>
            <a:rect r="r" b="b" t="t" l="l"/>
            <a:pathLst>
              <a:path h="7763688" w="6761467">
                <a:moveTo>
                  <a:pt x="0" y="0"/>
                </a:moveTo>
                <a:lnTo>
                  <a:pt x="6761466" y="0"/>
                </a:lnTo>
                <a:lnTo>
                  <a:pt x="6761466" y="7763688"/>
                </a:lnTo>
                <a:lnTo>
                  <a:pt x="0" y="776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99545" y="535253"/>
            <a:ext cx="493447" cy="493447"/>
            <a:chOff x="0" y="0"/>
            <a:chExt cx="657929" cy="65792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8F6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5400000">
              <a:off x="109655" y="109655"/>
              <a:ext cx="438619" cy="438619"/>
            </a:xfrm>
            <a:custGeom>
              <a:avLst/>
              <a:gdLst/>
              <a:ahLst/>
              <a:cxnLst/>
              <a:rect r="r" b="b" t="t" l="l"/>
              <a:pathLst>
                <a:path h="438619" w="438619">
                  <a:moveTo>
                    <a:pt x="0" y="0"/>
                  </a:moveTo>
                  <a:lnTo>
                    <a:pt x="438619" y="0"/>
                  </a:lnTo>
                  <a:lnTo>
                    <a:pt x="438619" y="438619"/>
                  </a:lnTo>
                  <a:lnTo>
                    <a:pt x="0" y="438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489513" y="807728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374038" y="0"/>
            <a:ext cx="2913962" cy="2913962"/>
          </a:xfrm>
          <a:custGeom>
            <a:avLst/>
            <a:gdLst/>
            <a:ahLst/>
            <a:cxnLst/>
            <a:rect r="r" b="b" t="t" l="l"/>
            <a:pathLst>
              <a:path h="2913962" w="2913962">
                <a:moveTo>
                  <a:pt x="0" y="2913962"/>
                </a:moveTo>
                <a:lnTo>
                  <a:pt x="2913962" y="2913962"/>
                </a:lnTo>
                <a:lnTo>
                  <a:pt x="2913962" y="0"/>
                </a:lnTo>
                <a:lnTo>
                  <a:pt x="0" y="0"/>
                </a:lnTo>
                <a:lnTo>
                  <a:pt x="0" y="291396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94314">
            <a:off x="12088228" y="192341"/>
            <a:ext cx="1757772" cy="1672718"/>
          </a:xfrm>
          <a:custGeom>
            <a:avLst/>
            <a:gdLst/>
            <a:ahLst/>
            <a:cxnLst/>
            <a:rect r="r" b="b" t="t" l="l"/>
            <a:pathLst>
              <a:path h="1672718" w="1757772">
                <a:moveTo>
                  <a:pt x="0" y="0"/>
                </a:moveTo>
                <a:lnTo>
                  <a:pt x="1757772" y="0"/>
                </a:lnTo>
                <a:lnTo>
                  <a:pt x="1757772" y="1672718"/>
                </a:lnTo>
                <a:lnTo>
                  <a:pt x="0" y="16727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5787804" y="7786804"/>
            <a:ext cx="2500196" cy="2500196"/>
          </a:xfrm>
          <a:custGeom>
            <a:avLst/>
            <a:gdLst/>
            <a:ahLst/>
            <a:cxnLst/>
            <a:rect r="r" b="b" t="t" l="l"/>
            <a:pathLst>
              <a:path h="2500196" w="2500196">
                <a:moveTo>
                  <a:pt x="2500196" y="2500196"/>
                </a:moveTo>
                <a:lnTo>
                  <a:pt x="0" y="2500196"/>
                </a:lnTo>
                <a:lnTo>
                  <a:pt x="0" y="0"/>
                </a:lnTo>
                <a:lnTo>
                  <a:pt x="2500196" y="0"/>
                </a:lnTo>
                <a:lnTo>
                  <a:pt x="2500196" y="25001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65233" y="4671305"/>
            <a:ext cx="915819" cy="1174126"/>
          </a:xfrm>
          <a:custGeom>
            <a:avLst/>
            <a:gdLst/>
            <a:ahLst/>
            <a:cxnLst/>
            <a:rect r="r" b="b" t="t" l="l"/>
            <a:pathLst>
              <a:path h="1174126" w="915819">
                <a:moveTo>
                  <a:pt x="0" y="0"/>
                </a:moveTo>
                <a:lnTo>
                  <a:pt x="915819" y="0"/>
                </a:lnTo>
                <a:lnTo>
                  <a:pt x="915819" y="1174126"/>
                </a:lnTo>
                <a:lnTo>
                  <a:pt x="0" y="11741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175" y="3302854"/>
            <a:ext cx="9052352" cy="195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5"/>
              </a:lnSpc>
            </a:pPr>
            <a:r>
              <a:rPr lang="en-US" sz="6977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HotByte:Online Food Ordering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966" y="5816856"/>
            <a:ext cx="887534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</a:pPr>
            <a:r>
              <a:rPr lang="en-US" sz="2399">
                <a:solidFill>
                  <a:srgbClr val="FFF8F6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 Full Stack Web Application (Angular + Spring Boot + MySQL)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62193" y="6483606"/>
            <a:ext cx="753751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Sanchita Devkar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088122" y="-2539796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2" y="0"/>
                </a:lnTo>
                <a:lnTo>
                  <a:pt x="7127152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15160" y="2767481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3"/>
                </a:lnTo>
                <a:lnTo>
                  <a:pt x="0" y="1366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41124" y="1481506"/>
            <a:ext cx="8907137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0"/>
              </a:lnSpc>
            </a:pPr>
            <a:r>
              <a:rPr lang="en-US" b="true" sz="6200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B</a:t>
            </a:r>
            <a:r>
              <a:rPr lang="en-US" b="true" sz="6200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ackend DB Structure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46382" y="5143500"/>
            <a:ext cx="8060659" cy="3920023"/>
            <a:chOff x="0" y="0"/>
            <a:chExt cx="10747545" cy="52266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49667"/>
              <a:ext cx="10747545" cy="4177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us</a:t>
              </a: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ers (userId, role, contact, etc.)</a:t>
              </a:r>
            </a:p>
            <a:p>
              <a:pPr algn="l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restaurants (restaurantId, name, etc.)</a:t>
              </a:r>
            </a:p>
            <a:p>
              <a:pPr algn="l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menus (menuId, category, price, etc.)</a:t>
              </a:r>
            </a:p>
            <a:p>
              <a:pPr algn="l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orders, order_items, cart_items</a:t>
              </a:r>
            </a:p>
            <a:p>
              <a:pPr algn="l" marL="0" indent="0" lvl="0">
                <a:lnSpc>
                  <a:spcPts val="50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80037" y="-19050"/>
              <a:ext cx="9046046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</a:pPr>
              <a:r>
                <a:rPr lang="en-US" sz="2499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M</a:t>
              </a:r>
              <a:r>
                <a:rPr lang="en-US" sz="2499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ain Tables: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32509" y="5323661"/>
            <a:ext cx="6800097" cy="3281848"/>
            <a:chOff x="0" y="0"/>
            <a:chExt cx="9066796" cy="43757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9667"/>
              <a:ext cx="9066796" cy="3326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</a:t>
              </a: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ne restaurant → many menus</a:t>
              </a:r>
            </a:p>
            <a:p>
              <a:pPr algn="just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One user → many orders</a:t>
              </a:r>
            </a:p>
            <a:p>
              <a:pPr algn="just" marL="734059" indent="-367030" lvl="1">
                <a:lnSpc>
                  <a:spcPts val="5099"/>
                </a:lnSpc>
                <a:buFont typeface="Arial"/>
                <a:buChar char="•"/>
              </a:pPr>
              <a:r>
                <a:rPr lang="en-US" sz="33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One order → many items</a:t>
              </a:r>
            </a:p>
            <a:p>
              <a:pPr algn="just" marL="0" indent="0" lvl="0">
                <a:lnSpc>
                  <a:spcPts val="509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42413" y="-19050"/>
              <a:ext cx="7631384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Rel</a:t>
              </a:r>
              <a:r>
                <a:rPr lang="en-US" sz="2499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at</a:t>
              </a:r>
              <a:r>
                <a:rPr lang="en-US" sz="2499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io</a:t>
              </a:r>
              <a:r>
                <a:rPr lang="en-US" sz="2499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n</a:t>
              </a:r>
              <a:r>
                <a:rPr lang="en-US" sz="2499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088122" y="-2539796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2" y="0"/>
                </a:lnTo>
                <a:lnTo>
                  <a:pt x="7127152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142" y="8432675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3"/>
                </a:lnTo>
                <a:lnTo>
                  <a:pt x="0" y="1366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3454" y="2849945"/>
            <a:ext cx="4068712" cy="6223651"/>
          </a:xfrm>
          <a:custGeom>
            <a:avLst/>
            <a:gdLst/>
            <a:ahLst/>
            <a:cxnLst/>
            <a:rect r="r" b="b" t="t" l="l"/>
            <a:pathLst>
              <a:path h="6223651" w="4068712">
                <a:moveTo>
                  <a:pt x="0" y="0"/>
                </a:moveTo>
                <a:lnTo>
                  <a:pt x="4068712" y="0"/>
                </a:lnTo>
                <a:lnTo>
                  <a:pt x="4068712" y="6223651"/>
                </a:lnTo>
                <a:lnTo>
                  <a:pt x="0" y="6223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3042" y="1375296"/>
            <a:ext cx="8907137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Auth</a:t>
            </a: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entication &amp; Authorization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7365" y="3188982"/>
            <a:ext cx="13012868" cy="5495966"/>
            <a:chOff x="0" y="0"/>
            <a:chExt cx="17350490" cy="73279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05259"/>
              <a:ext cx="17350490" cy="6322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Us</a:t>
              </a: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er logs in → Server returns token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Token includes role, userId, expiry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Token sent in each API call via headers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Spring Security verifies token and grants access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Unauthorized access returns 401/403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Logout clears token from localStorage</a:t>
              </a:r>
            </a:p>
            <a:p>
              <a:pPr algn="just" marL="0" indent="0" lvl="0">
                <a:lnSpc>
                  <a:spcPts val="54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20703" y="-28575"/>
              <a:ext cx="14603644" cy="49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8124" y="439296"/>
            <a:ext cx="2338215" cy="2983801"/>
          </a:xfrm>
          <a:custGeom>
            <a:avLst/>
            <a:gdLst/>
            <a:ahLst/>
            <a:cxnLst/>
            <a:rect r="r" b="b" t="t" l="l"/>
            <a:pathLst>
              <a:path h="2983801" w="2338215">
                <a:moveTo>
                  <a:pt x="0" y="0"/>
                </a:moveTo>
                <a:lnTo>
                  <a:pt x="2338215" y="0"/>
                </a:lnTo>
                <a:lnTo>
                  <a:pt x="2338215" y="2983801"/>
                </a:lnTo>
                <a:lnTo>
                  <a:pt x="0" y="2983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5647">
            <a:off x="-517353" y="9252221"/>
            <a:ext cx="2069558" cy="2069558"/>
          </a:xfrm>
          <a:custGeom>
            <a:avLst/>
            <a:gdLst/>
            <a:ahLst/>
            <a:cxnLst/>
            <a:rect r="r" b="b" t="t" l="l"/>
            <a:pathLst>
              <a:path h="2069558" w="2069558">
                <a:moveTo>
                  <a:pt x="0" y="0"/>
                </a:moveTo>
                <a:lnTo>
                  <a:pt x="2069558" y="0"/>
                </a:lnTo>
                <a:lnTo>
                  <a:pt x="2069558" y="2069558"/>
                </a:lnTo>
                <a:lnTo>
                  <a:pt x="0" y="206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1972">
            <a:off x="15637376" y="665686"/>
            <a:ext cx="2034017" cy="1935596"/>
          </a:xfrm>
          <a:custGeom>
            <a:avLst/>
            <a:gdLst/>
            <a:ahLst/>
            <a:cxnLst/>
            <a:rect r="r" b="b" t="t" l="l"/>
            <a:pathLst>
              <a:path h="1935596" w="2034017">
                <a:moveTo>
                  <a:pt x="0" y="0"/>
                </a:moveTo>
                <a:lnTo>
                  <a:pt x="2034016" y="0"/>
                </a:lnTo>
                <a:lnTo>
                  <a:pt x="2034016" y="1935597"/>
                </a:lnTo>
                <a:lnTo>
                  <a:pt x="0" y="193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4384" y="7075676"/>
            <a:ext cx="4315584" cy="3860486"/>
          </a:xfrm>
          <a:custGeom>
            <a:avLst/>
            <a:gdLst/>
            <a:ahLst/>
            <a:cxnLst/>
            <a:rect r="r" b="b" t="t" l="l"/>
            <a:pathLst>
              <a:path h="3860486" w="4315584">
                <a:moveTo>
                  <a:pt x="0" y="0"/>
                </a:moveTo>
                <a:lnTo>
                  <a:pt x="4315585" y="0"/>
                </a:lnTo>
                <a:lnTo>
                  <a:pt x="4315585" y="3860486"/>
                </a:lnTo>
                <a:lnTo>
                  <a:pt x="0" y="386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925" y="2176062"/>
            <a:ext cx="15692398" cy="7865814"/>
          </a:xfrm>
          <a:custGeom>
            <a:avLst/>
            <a:gdLst/>
            <a:ahLst/>
            <a:cxnLst/>
            <a:rect r="r" b="b" t="t" l="l"/>
            <a:pathLst>
              <a:path h="7865814" w="15692398">
                <a:moveTo>
                  <a:pt x="0" y="0"/>
                </a:moveTo>
                <a:lnTo>
                  <a:pt x="15692398" y="0"/>
                </a:lnTo>
                <a:lnTo>
                  <a:pt x="15692398" y="7865814"/>
                </a:lnTo>
                <a:lnTo>
                  <a:pt x="0" y="7865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8171" y="256527"/>
            <a:ext cx="17635513" cy="3024035"/>
            <a:chOff x="0" y="0"/>
            <a:chExt cx="23514018" cy="40320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33372"/>
              <a:ext cx="23514018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23514018" cy="1701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9"/>
                </a:lnSpc>
              </a:pPr>
              <a:r>
                <a:rPr lang="en-US" b="true" sz="8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 Application Screens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8124" y="439296"/>
            <a:ext cx="2338215" cy="2983801"/>
          </a:xfrm>
          <a:custGeom>
            <a:avLst/>
            <a:gdLst/>
            <a:ahLst/>
            <a:cxnLst/>
            <a:rect r="r" b="b" t="t" l="l"/>
            <a:pathLst>
              <a:path h="2983801" w="2338215">
                <a:moveTo>
                  <a:pt x="0" y="0"/>
                </a:moveTo>
                <a:lnTo>
                  <a:pt x="2338215" y="0"/>
                </a:lnTo>
                <a:lnTo>
                  <a:pt x="2338215" y="2983801"/>
                </a:lnTo>
                <a:lnTo>
                  <a:pt x="0" y="2983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5647">
            <a:off x="-517353" y="9252221"/>
            <a:ext cx="2069558" cy="2069558"/>
          </a:xfrm>
          <a:custGeom>
            <a:avLst/>
            <a:gdLst/>
            <a:ahLst/>
            <a:cxnLst/>
            <a:rect r="r" b="b" t="t" l="l"/>
            <a:pathLst>
              <a:path h="2069558" w="2069558">
                <a:moveTo>
                  <a:pt x="0" y="0"/>
                </a:moveTo>
                <a:lnTo>
                  <a:pt x="2069558" y="0"/>
                </a:lnTo>
                <a:lnTo>
                  <a:pt x="2069558" y="2069558"/>
                </a:lnTo>
                <a:lnTo>
                  <a:pt x="0" y="206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1972">
            <a:off x="15637376" y="665686"/>
            <a:ext cx="2034017" cy="1935596"/>
          </a:xfrm>
          <a:custGeom>
            <a:avLst/>
            <a:gdLst/>
            <a:ahLst/>
            <a:cxnLst/>
            <a:rect r="r" b="b" t="t" l="l"/>
            <a:pathLst>
              <a:path h="1935596" w="2034017">
                <a:moveTo>
                  <a:pt x="0" y="0"/>
                </a:moveTo>
                <a:lnTo>
                  <a:pt x="2034016" y="0"/>
                </a:lnTo>
                <a:lnTo>
                  <a:pt x="2034016" y="1935597"/>
                </a:lnTo>
                <a:lnTo>
                  <a:pt x="0" y="193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4384" y="7075676"/>
            <a:ext cx="4315584" cy="3860486"/>
          </a:xfrm>
          <a:custGeom>
            <a:avLst/>
            <a:gdLst/>
            <a:ahLst/>
            <a:cxnLst/>
            <a:rect r="r" b="b" t="t" l="l"/>
            <a:pathLst>
              <a:path h="3860486" w="4315584">
                <a:moveTo>
                  <a:pt x="0" y="0"/>
                </a:moveTo>
                <a:lnTo>
                  <a:pt x="4315585" y="0"/>
                </a:lnTo>
                <a:lnTo>
                  <a:pt x="4315585" y="3860486"/>
                </a:lnTo>
                <a:lnTo>
                  <a:pt x="0" y="386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2433" y="2092160"/>
            <a:ext cx="14671951" cy="7922853"/>
          </a:xfrm>
          <a:custGeom>
            <a:avLst/>
            <a:gdLst/>
            <a:ahLst/>
            <a:cxnLst/>
            <a:rect r="r" b="b" t="t" l="l"/>
            <a:pathLst>
              <a:path h="7922853" w="14671951">
                <a:moveTo>
                  <a:pt x="0" y="0"/>
                </a:moveTo>
                <a:lnTo>
                  <a:pt x="14671951" y="0"/>
                </a:lnTo>
                <a:lnTo>
                  <a:pt x="14671951" y="7922854"/>
                </a:lnTo>
                <a:lnTo>
                  <a:pt x="0" y="7922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94706"/>
            <a:ext cx="17635513" cy="1957235"/>
            <a:chOff x="0" y="0"/>
            <a:chExt cx="23514018" cy="26096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33372"/>
              <a:ext cx="2351401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23514018" cy="1701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9"/>
                </a:lnSpc>
              </a:pPr>
              <a:r>
                <a:rPr lang="en-US" b="true" sz="8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 Application Screens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8124" y="439296"/>
            <a:ext cx="2338215" cy="2983801"/>
          </a:xfrm>
          <a:custGeom>
            <a:avLst/>
            <a:gdLst/>
            <a:ahLst/>
            <a:cxnLst/>
            <a:rect r="r" b="b" t="t" l="l"/>
            <a:pathLst>
              <a:path h="2983801" w="2338215">
                <a:moveTo>
                  <a:pt x="0" y="0"/>
                </a:moveTo>
                <a:lnTo>
                  <a:pt x="2338215" y="0"/>
                </a:lnTo>
                <a:lnTo>
                  <a:pt x="2338215" y="2983801"/>
                </a:lnTo>
                <a:lnTo>
                  <a:pt x="0" y="2983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5647">
            <a:off x="-517353" y="9252221"/>
            <a:ext cx="2069558" cy="2069558"/>
          </a:xfrm>
          <a:custGeom>
            <a:avLst/>
            <a:gdLst/>
            <a:ahLst/>
            <a:cxnLst/>
            <a:rect r="r" b="b" t="t" l="l"/>
            <a:pathLst>
              <a:path h="2069558" w="2069558">
                <a:moveTo>
                  <a:pt x="0" y="0"/>
                </a:moveTo>
                <a:lnTo>
                  <a:pt x="2069558" y="0"/>
                </a:lnTo>
                <a:lnTo>
                  <a:pt x="2069558" y="2069558"/>
                </a:lnTo>
                <a:lnTo>
                  <a:pt x="0" y="206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1972">
            <a:off x="15637376" y="665686"/>
            <a:ext cx="2034017" cy="1935596"/>
          </a:xfrm>
          <a:custGeom>
            <a:avLst/>
            <a:gdLst/>
            <a:ahLst/>
            <a:cxnLst/>
            <a:rect r="r" b="b" t="t" l="l"/>
            <a:pathLst>
              <a:path h="1935596" w="2034017">
                <a:moveTo>
                  <a:pt x="0" y="0"/>
                </a:moveTo>
                <a:lnTo>
                  <a:pt x="2034016" y="0"/>
                </a:lnTo>
                <a:lnTo>
                  <a:pt x="2034016" y="1935597"/>
                </a:lnTo>
                <a:lnTo>
                  <a:pt x="0" y="193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4384" y="7075676"/>
            <a:ext cx="4315584" cy="3860486"/>
          </a:xfrm>
          <a:custGeom>
            <a:avLst/>
            <a:gdLst/>
            <a:ahLst/>
            <a:cxnLst/>
            <a:rect r="r" b="b" t="t" l="l"/>
            <a:pathLst>
              <a:path h="3860486" w="4315584">
                <a:moveTo>
                  <a:pt x="0" y="0"/>
                </a:moveTo>
                <a:lnTo>
                  <a:pt x="4315585" y="0"/>
                </a:lnTo>
                <a:lnTo>
                  <a:pt x="4315585" y="3860486"/>
                </a:lnTo>
                <a:lnTo>
                  <a:pt x="0" y="386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786" y="1633485"/>
            <a:ext cx="15680514" cy="8506679"/>
          </a:xfrm>
          <a:custGeom>
            <a:avLst/>
            <a:gdLst/>
            <a:ahLst/>
            <a:cxnLst/>
            <a:rect r="r" b="b" t="t" l="l"/>
            <a:pathLst>
              <a:path h="8506679" w="15680514">
                <a:moveTo>
                  <a:pt x="0" y="0"/>
                </a:moveTo>
                <a:lnTo>
                  <a:pt x="15680514" y="0"/>
                </a:lnTo>
                <a:lnTo>
                  <a:pt x="15680514" y="8506678"/>
                </a:lnTo>
                <a:lnTo>
                  <a:pt x="0" y="8506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94706"/>
            <a:ext cx="17635513" cy="1957235"/>
            <a:chOff x="0" y="0"/>
            <a:chExt cx="23514018" cy="26096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33372"/>
              <a:ext cx="2351401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23514018" cy="1701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9"/>
                </a:lnSpc>
              </a:pPr>
              <a:r>
                <a:rPr lang="en-US" b="true" sz="8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 Application Screens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493302" y="-2607602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3" y="0"/>
                </a:lnTo>
                <a:lnTo>
                  <a:pt x="7127153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142" y="8574839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2"/>
                </a:lnTo>
                <a:lnTo>
                  <a:pt x="0" y="1366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44484" y="4374752"/>
            <a:ext cx="6304070" cy="4200087"/>
          </a:xfrm>
          <a:custGeom>
            <a:avLst/>
            <a:gdLst/>
            <a:ahLst/>
            <a:cxnLst/>
            <a:rect r="r" b="b" t="t" l="l"/>
            <a:pathLst>
              <a:path h="4200087" w="6304070">
                <a:moveTo>
                  <a:pt x="0" y="0"/>
                </a:moveTo>
                <a:lnTo>
                  <a:pt x="6304070" y="0"/>
                </a:lnTo>
                <a:lnTo>
                  <a:pt x="6304070" y="4200087"/>
                </a:lnTo>
                <a:lnTo>
                  <a:pt x="0" y="4200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7909" y="794547"/>
            <a:ext cx="890713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Sampl</a:t>
            </a: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 API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17854"/>
            <a:ext cx="10828723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Example: Place Order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User clicks "Checkout" → API /user/checkout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Backend validates cart, saves order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Order confirmation email sent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Status updated: Ordered → Processing → Delivered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Similar APIs used for: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Menu fetch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Login/Register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Admin management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92042" y="3506164"/>
            <a:ext cx="6991541" cy="7134225"/>
          </a:xfrm>
          <a:custGeom>
            <a:avLst/>
            <a:gdLst/>
            <a:ahLst/>
            <a:cxnLst/>
            <a:rect r="r" b="b" t="t" l="l"/>
            <a:pathLst>
              <a:path h="7134225" w="6991541">
                <a:moveTo>
                  <a:pt x="0" y="0"/>
                </a:moveTo>
                <a:lnTo>
                  <a:pt x="6991541" y="0"/>
                </a:lnTo>
                <a:lnTo>
                  <a:pt x="6991541" y="7134225"/>
                </a:lnTo>
                <a:lnTo>
                  <a:pt x="0" y="713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94190" y="3209192"/>
            <a:ext cx="4733826" cy="4733826"/>
          </a:xfrm>
          <a:custGeom>
            <a:avLst/>
            <a:gdLst/>
            <a:ahLst/>
            <a:cxnLst/>
            <a:rect r="r" b="b" t="t" l="l"/>
            <a:pathLst>
              <a:path h="4733826" w="4733826">
                <a:moveTo>
                  <a:pt x="0" y="0"/>
                </a:moveTo>
                <a:lnTo>
                  <a:pt x="4733826" y="0"/>
                </a:lnTo>
                <a:lnTo>
                  <a:pt x="4733826" y="4733826"/>
                </a:lnTo>
                <a:lnTo>
                  <a:pt x="0" y="473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29925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61"/>
              </a:lnSpc>
              <a:spcBef>
                <a:spcPct val="0"/>
              </a:spcBef>
            </a:pPr>
            <a:r>
              <a:rPr lang="en-US" b="true" sz="6884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Issu</a:t>
            </a:r>
            <a:r>
              <a:rPr lang="en-US" b="true" sz="6884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es Faced &amp; What’s Next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677882" y="5788197"/>
            <a:ext cx="10502912" cy="3470103"/>
            <a:chOff x="0" y="0"/>
            <a:chExt cx="14003882" cy="46268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4003882" cy="795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930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N</a:t>
              </a:r>
              <a:r>
                <a:rPr lang="en-US" b="true" sz="3930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ext Steps: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28309"/>
              <a:ext cx="14003882" cy="3398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36415" indent="-318208" lvl="1">
                <a:lnSpc>
                  <a:spcPts val="412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Add 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real payment gateway (Razorpay)</a:t>
              </a:r>
            </a:p>
            <a:p>
              <a:pPr algn="just" marL="636415" indent="-318208" lvl="1">
                <a:lnSpc>
                  <a:spcPts val="412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Email/SMS no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ti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fic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at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ion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fo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e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ve</a:t>
              </a: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ry order</a:t>
              </a:r>
            </a:p>
            <a:p>
              <a:pPr algn="just" marL="636415" indent="-318208" lvl="1">
                <a:lnSpc>
                  <a:spcPts val="412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Add CI/CD, Docker, AWS deployment</a:t>
              </a:r>
            </a:p>
            <a:p>
              <a:pPr algn="just" marL="636415" indent="-318208" lvl="1">
                <a:lnSpc>
                  <a:spcPts val="412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7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Add unit test coverage and Swagger Docs</a:t>
              </a:r>
            </a:p>
            <a:p>
              <a:pPr algn="just" marL="0" indent="0" lvl="0">
                <a:lnSpc>
                  <a:spcPts val="412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77882" y="1989767"/>
            <a:ext cx="9540341" cy="3586338"/>
            <a:chOff x="0" y="0"/>
            <a:chExt cx="12720455" cy="47817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720455" cy="82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4"/>
                </a:lnSpc>
                <a:spcBef>
                  <a:spcPct val="0"/>
                </a:spcBef>
              </a:pPr>
              <a:r>
                <a:rPr lang="en-US" b="true" sz="4061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Ch</a:t>
              </a:r>
              <a:r>
                <a:rPr lang="en-US" b="true" sz="4061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allenges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1686"/>
              <a:ext cx="12720455" cy="3510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57732" indent="-328866" lvl="1">
                <a:lnSpc>
                  <a:spcPts val="42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JWT decod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ing and role handlin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g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in Sp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ring 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Sec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u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rity</a:t>
              </a:r>
            </a:p>
            <a:p>
              <a:pPr algn="just" marL="657732" indent="-328866" lvl="1">
                <a:lnSpc>
                  <a:spcPts val="42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Mapping ne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 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estaurant/menu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b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jects</a:t>
              </a:r>
            </a:p>
            <a:p>
              <a:pPr algn="just" marL="657732" indent="-328866" lvl="1">
                <a:lnSpc>
                  <a:spcPts val="42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CORS i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su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es</a:t>
              </a: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during dev</a:t>
              </a:r>
            </a:p>
            <a:p>
              <a:pPr algn="just" marL="657732" indent="-328866" lvl="1">
                <a:lnSpc>
                  <a:spcPts val="42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46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Styling &amp; responsive layout</a:t>
              </a:r>
            </a:p>
            <a:p>
              <a:pPr algn="just" marL="0" indent="0" lvl="0">
                <a:lnSpc>
                  <a:spcPts val="4265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6830" y="2376712"/>
            <a:ext cx="12373874" cy="317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37" indent="-348869" lvl="1">
              <a:lnSpc>
                <a:spcPts val="3554"/>
              </a:lnSpc>
              <a:buFont typeface="Arial"/>
              <a:buChar char="•"/>
            </a:pPr>
            <a:r>
              <a:rPr lang="en-US" b="true" sz="3231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HotByt</a:t>
            </a:r>
            <a:r>
              <a:rPr lang="en-US" b="true" sz="3231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 is a fully working multi-role food ordering system</a:t>
            </a:r>
          </a:p>
          <a:p>
            <a:pPr algn="l" marL="697737" indent="-348869" lvl="1">
              <a:lnSpc>
                <a:spcPts val="3554"/>
              </a:lnSpc>
              <a:buFont typeface="Arial"/>
              <a:buChar char="•"/>
            </a:pPr>
            <a:r>
              <a:rPr lang="en-US" b="true" sz="3231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Implemented complete workflow: registration → order → delivery</a:t>
            </a:r>
          </a:p>
          <a:p>
            <a:pPr algn="l" marL="697737" indent="-348869" lvl="1">
              <a:lnSpc>
                <a:spcPts val="3554"/>
              </a:lnSpc>
              <a:buFont typeface="Arial"/>
              <a:buChar char="•"/>
            </a:pPr>
            <a:r>
              <a:rPr lang="en-US" b="true" sz="3231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Learned key skills in Angular, Spring Boot, REST APIs, JWT, MySQL</a:t>
            </a:r>
          </a:p>
          <a:p>
            <a:pPr algn="l" marL="697737" indent="-348869" lvl="1">
              <a:lnSpc>
                <a:spcPts val="3554"/>
              </a:lnSpc>
              <a:buFont typeface="Arial"/>
              <a:buChar char="•"/>
            </a:pPr>
            <a:r>
              <a:rPr lang="en-US" b="true" sz="3231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Ready for real-world deployment and further improvements</a:t>
            </a:r>
          </a:p>
          <a:p>
            <a:pPr algn="l" marL="0" indent="0" lvl="0">
              <a:lnSpc>
                <a:spcPts val="355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761214" y="6544243"/>
            <a:ext cx="10975966" cy="5428114"/>
          </a:xfrm>
          <a:custGeom>
            <a:avLst/>
            <a:gdLst/>
            <a:ahLst/>
            <a:cxnLst/>
            <a:rect r="r" b="b" t="t" l="l"/>
            <a:pathLst>
              <a:path h="5428114" w="10975966">
                <a:moveTo>
                  <a:pt x="0" y="0"/>
                </a:moveTo>
                <a:lnTo>
                  <a:pt x="10975966" y="0"/>
                </a:lnTo>
                <a:lnTo>
                  <a:pt x="10975966" y="5428114"/>
                </a:lnTo>
                <a:lnTo>
                  <a:pt x="0" y="5428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6910" y="5720233"/>
            <a:ext cx="1285456" cy="1648020"/>
          </a:xfrm>
          <a:custGeom>
            <a:avLst/>
            <a:gdLst/>
            <a:ahLst/>
            <a:cxnLst/>
            <a:rect r="r" b="b" t="t" l="l"/>
            <a:pathLst>
              <a:path h="1648020" w="1285456">
                <a:moveTo>
                  <a:pt x="0" y="0"/>
                </a:moveTo>
                <a:lnTo>
                  <a:pt x="1285456" y="0"/>
                </a:lnTo>
                <a:lnTo>
                  <a:pt x="1285456" y="1648020"/>
                </a:lnTo>
                <a:lnTo>
                  <a:pt x="0" y="164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4317" y="1388224"/>
            <a:ext cx="5253256" cy="1919826"/>
          </a:xfrm>
          <a:custGeom>
            <a:avLst/>
            <a:gdLst/>
            <a:ahLst/>
            <a:cxnLst/>
            <a:rect r="r" b="b" t="t" l="l"/>
            <a:pathLst>
              <a:path h="1919826" w="5253256">
                <a:moveTo>
                  <a:pt x="0" y="0"/>
                </a:moveTo>
                <a:lnTo>
                  <a:pt x="5253256" y="0"/>
                </a:lnTo>
                <a:lnTo>
                  <a:pt x="5253256" y="1919826"/>
                </a:lnTo>
                <a:lnTo>
                  <a:pt x="0" y="1919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8625547" cy="1784628"/>
            <a:chOff x="0" y="0"/>
            <a:chExt cx="11500730" cy="237950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1500730" cy="1190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67"/>
                </a:lnSpc>
              </a:pPr>
              <a:r>
                <a:rPr lang="en-US" b="true" sz="6152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 Final Takeaway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37188"/>
              <a:ext cx="11500730" cy="742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29439" y="6704649"/>
            <a:ext cx="6729756" cy="2801261"/>
          </a:xfrm>
          <a:custGeom>
            <a:avLst/>
            <a:gdLst/>
            <a:ahLst/>
            <a:cxnLst/>
            <a:rect r="r" b="b" t="t" l="l"/>
            <a:pathLst>
              <a:path h="2801261" w="6729756">
                <a:moveTo>
                  <a:pt x="0" y="0"/>
                </a:moveTo>
                <a:lnTo>
                  <a:pt x="6729756" y="0"/>
                </a:lnTo>
                <a:lnTo>
                  <a:pt x="6729756" y="2801261"/>
                </a:lnTo>
                <a:lnTo>
                  <a:pt x="0" y="28012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1794303" y="0"/>
            <a:ext cx="10081260" cy="10287000"/>
          </a:xfrm>
          <a:custGeom>
            <a:avLst/>
            <a:gdLst/>
            <a:ahLst/>
            <a:cxnLst/>
            <a:rect r="r" b="b" t="t" l="l"/>
            <a:pathLst>
              <a:path h="10287000" w="10081260">
                <a:moveTo>
                  <a:pt x="1008126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081260" y="0"/>
                </a:lnTo>
                <a:lnTo>
                  <a:pt x="1008126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7610356"/>
            <a:ext cx="3905250" cy="2151438"/>
          </a:xfrm>
          <a:custGeom>
            <a:avLst/>
            <a:gdLst/>
            <a:ahLst/>
            <a:cxnLst/>
            <a:rect r="r" b="b" t="t" l="l"/>
            <a:pathLst>
              <a:path h="2151438" w="3905250">
                <a:moveTo>
                  <a:pt x="3905250" y="0"/>
                </a:moveTo>
                <a:lnTo>
                  <a:pt x="0" y="0"/>
                </a:lnTo>
                <a:lnTo>
                  <a:pt x="0" y="2151437"/>
                </a:lnTo>
                <a:lnTo>
                  <a:pt x="3905250" y="2151437"/>
                </a:lnTo>
                <a:lnTo>
                  <a:pt x="39052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94303" y="2169237"/>
            <a:ext cx="6493697" cy="8173972"/>
            <a:chOff x="0" y="0"/>
            <a:chExt cx="2646433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6433" cy="3331210"/>
            </a:xfrm>
            <a:custGeom>
              <a:avLst/>
              <a:gdLst/>
              <a:ahLst/>
              <a:cxnLst/>
              <a:rect r="r" b="b" t="t" l="l"/>
              <a:pathLst>
                <a:path h="3331210" w="2646433">
                  <a:moveTo>
                    <a:pt x="2646433" y="3331210"/>
                  </a:moveTo>
                  <a:lnTo>
                    <a:pt x="0" y="3331210"/>
                  </a:lnTo>
                  <a:cubicBezTo>
                    <a:pt x="0" y="1490980"/>
                    <a:pt x="1184488" y="0"/>
                    <a:pt x="2646433" y="0"/>
                  </a:cubicBezTo>
                  <a:lnTo>
                    <a:pt x="2646433" y="3331210"/>
                  </a:lnTo>
                  <a:close/>
                </a:path>
              </a:pathLst>
            </a:custGeom>
            <a:blipFill>
              <a:blip r:embed="rId6"/>
              <a:stretch>
                <a:fillRect l="-44465" t="0" r="-4446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77037" y="591235"/>
            <a:ext cx="3156005" cy="3156005"/>
          </a:xfrm>
          <a:custGeom>
            <a:avLst/>
            <a:gdLst/>
            <a:ahLst/>
            <a:cxnLst/>
            <a:rect r="r" b="b" t="t" l="l"/>
            <a:pathLst>
              <a:path h="3156005" w="3156005">
                <a:moveTo>
                  <a:pt x="0" y="0"/>
                </a:moveTo>
                <a:lnTo>
                  <a:pt x="3156005" y="0"/>
                </a:lnTo>
                <a:lnTo>
                  <a:pt x="3156005" y="3156005"/>
                </a:lnTo>
                <a:lnTo>
                  <a:pt x="0" y="3156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57578" y="2363970"/>
            <a:ext cx="873451" cy="1496567"/>
          </a:xfrm>
          <a:custGeom>
            <a:avLst/>
            <a:gdLst/>
            <a:ahLst/>
            <a:cxnLst/>
            <a:rect r="r" b="b" t="t" l="l"/>
            <a:pathLst>
              <a:path h="1496567" w="873451">
                <a:moveTo>
                  <a:pt x="0" y="0"/>
                </a:moveTo>
                <a:lnTo>
                  <a:pt x="873451" y="0"/>
                </a:lnTo>
                <a:lnTo>
                  <a:pt x="873451" y="1496566"/>
                </a:lnTo>
                <a:lnTo>
                  <a:pt x="0" y="1496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7631" y="1732694"/>
            <a:ext cx="9427116" cy="6691822"/>
            <a:chOff x="0" y="0"/>
            <a:chExt cx="12569488" cy="89224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2569488" cy="1337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sz="69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Why H</a:t>
              </a:r>
              <a:r>
                <a:rPr lang="en-US" sz="69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otByte?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223303"/>
              <a:ext cx="12569488" cy="5699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Traditional r</a:t>
              </a: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estaurants lacked robust on</a:t>
              </a: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</a:t>
              </a: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ine ordering.</a:t>
              </a:r>
            </a:p>
            <a:p>
              <a:pPr algn="l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Customers demanded quick, digital, and personalized experience.</a:t>
              </a:r>
            </a:p>
            <a:p>
              <a:pPr algn="l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Needed a central system for users, restaurants, and admins.</a:t>
              </a:r>
            </a:p>
            <a:p>
              <a:pPr algn="l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HotByte solves this by offering a modern, secure, full-stack web app.</a:t>
              </a:r>
            </a:p>
            <a:p>
              <a:pPr algn="l" marL="0" indent="0" lvl="0">
                <a:lnSpc>
                  <a:spcPts val="644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2481" y="1904956"/>
              <a:ext cx="11692882" cy="508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2"/>
                </a:lnSpc>
              </a:pPr>
              <a:r>
                <a:rPr lang="en-US" sz="2394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Challenges in Order Management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134225" cy="10287000"/>
            <a:chOff x="0" y="0"/>
            <a:chExt cx="187897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897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78973">
                  <a:moveTo>
                    <a:pt x="0" y="0"/>
                  </a:moveTo>
                  <a:lnTo>
                    <a:pt x="1878973" y="0"/>
                  </a:lnTo>
                  <a:lnTo>
                    <a:pt x="18789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6E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7897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5400000">
            <a:off x="71342" y="-4728201"/>
            <a:ext cx="6991541" cy="7134225"/>
          </a:xfrm>
          <a:custGeom>
            <a:avLst/>
            <a:gdLst/>
            <a:ahLst/>
            <a:cxnLst/>
            <a:rect r="r" b="b" t="t" l="l"/>
            <a:pathLst>
              <a:path h="7134225" w="6991541">
                <a:moveTo>
                  <a:pt x="0" y="7134225"/>
                </a:moveTo>
                <a:lnTo>
                  <a:pt x="6991541" y="7134225"/>
                </a:lnTo>
                <a:lnTo>
                  <a:pt x="6991541" y="0"/>
                </a:lnTo>
                <a:lnTo>
                  <a:pt x="0" y="0"/>
                </a:lnTo>
                <a:lnTo>
                  <a:pt x="0" y="71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71342" y="8185881"/>
            <a:ext cx="6991541" cy="7134225"/>
          </a:xfrm>
          <a:custGeom>
            <a:avLst/>
            <a:gdLst/>
            <a:ahLst/>
            <a:cxnLst/>
            <a:rect r="r" b="b" t="t" l="l"/>
            <a:pathLst>
              <a:path h="7134225" w="6991541">
                <a:moveTo>
                  <a:pt x="0" y="7134225"/>
                </a:moveTo>
                <a:lnTo>
                  <a:pt x="6991541" y="7134225"/>
                </a:lnTo>
                <a:lnTo>
                  <a:pt x="6991541" y="0"/>
                </a:lnTo>
                <a:lnTo>
                  <a:pt x="0" y="0"/>
                </a:lnTo>
                <a:lnTo>
                  <a:pt x="0" y="71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6230" y="3735022"/>
            <a:ext cx="5289135" cy="2816956"/>
            <a:chOff x="0" y="0"/>
            <a:chExt cx="7052180" cy="37559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7052180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50"/>
                </a:lnSpc>
              </a:pPr>
              <a:r>
                <a:rPr lang="en-US" sz="75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Project </a:t>
              </a:r>
              <a:r>
                <a:rPr lang="en-US" sz="75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46129"/>
              <a:ext cx="7052180" cy="609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0"/>
                </a:lnSpc>
              </a:pPr>
              <a:r>
                <a:rPr lang="en-US" sz="32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Goals of the HotByte System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40872" y="5379416"/>
            <a:ext cx="8376846" cy="182768"/>
          </a:xfrm>
          <a:custGeom>
            <a:avLst/>
            <a:gdLst/>
            <a:ahLst/>
            <a:cxnLst/>
            <a:rect r="r" b="b" t="t" l="l"/>
            <a:pathLst>
              <a:path h="182768" w="8376846">
                <a:moveTo>
                  <a:pt x="0" y="0"/>
                </a:moveTo>
                <a:lnTo>
                  <a:pt x="8376845" y="0"/>
                </a:lnTo>
                <a:lnTo>
                  <a:pt x="8376845" y="182768"/>
                </a:lnTo>
                <a:lnTo>
                  <a:pt x="0" y="182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40872" y="4299990"/>
            <a:ext cx="8376846" cy="182768"/>
          </a:xfrm>
          <a:custGeom>
            <a:avLst/>
            <a:gdLst/>
            <a:ahLst/>
            <a:cxnLst/>
            <a:rect r="r" b="b" t="t" l="l"/>
            <a:pathLst>
              <a:path h="182768" w="8376846">
                <a:moveTo>
                  <a:pt x="0" y="0"/>
                </a:moveTo>
                <a:lnTo>
                  <a:pt x="8376845" y="0"/>
                </a:lnTo>
                <a:lnTo>
                  <a:pt x="8376845" y="182767"/>
                </a:lnTo>
                <a:lnTo>
                  <a:pt x="0" y="182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40872" y="1397156"/>
            <a:ext cx="9245929" cy="111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</a:t>
            </a: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ole-based portals for User, Restaurant, and Admin.</a:t>
            </a:r>
          </a:p>
          <a:p>
            <a:pPr algn="l" marL="0" indent="0" lvl="0">
              <a:lnSpc>
                <a:spcPts val="448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40872" y="2423029"/>
            <a:ext cx="8447771" cy="54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7"/>
              </a:lnSpc>
            </a:pP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</a:t>
            </a: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able secure registration/login via JWT.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0872" y="3526128"/>
            <a:ext cx="10268569" cy="54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7"/>
              </a:lnSpc>
            </a:pP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</a:t>
            </a: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llow users to browse menu, place orders, and track delivery.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740872" y="3196891"/>
            <a:ext cx="8376846" cy="182768"/>
          </a:xfrm>
          <a:custGeom>
            <a:avLst/>
            <a:gdLst/>
            <a:ahLst/>
            <a:cxnLst/>
            <a:rect r="r" b="b" t="t" l="l"/>
            <a:pathLst>
              <a:path h="182768" w="8376846">
                <a:moveTo>
                  <a:pt x="0" y="0"/>
                </a:moveTo>
                <a:lnTo>
                  <a:pt x="8376845" y="0"/>
                </a:lnTo>
                <a:lnTo>
                  <a:pt x="8376845" y="182768"/>
                </a:lnTo>
                <a:lnTo>
                  <a:pt x="0" y="182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40872" y="4629226"/>
            <a:ext cx="9245929" cy="53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7"/>
              </a:lnSpc>
            </a:pP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Le</a:t>
            </a: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 restaurants manage menus, discounts, and orders.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40872" y="2088695"/>
            <a:ext cx="8376846" cy="182768"/>
          </a:xfrm>
          <a:custGeom>
            <a:avLst/>
            <a:gdLst/>
            <a:ahLst/>
            <a:cxnLst/>
            <a:rect r="r" b="b" t="t" l="l"/>
            <a:pathLst>
              <a:path h="182768" w="8376846">
                <a:moveTo>
                  <a:pt x="0" y="0"/>
                </a:moveTo>
                <a:lnTo>
                  <a:pt x="8376845" y="0"/>
                </a:lnTo>
                <a:lnTo>
                  <a:pt x="8376845" y="182767"/>
                </a:lnTo>
                <a:lnTo>
                  <a:pt x="0" y="182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740872" y="5714584"/>
            <a:ext cx="10547128" cy="111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7"/>
              </a:lnSpc>
            </a:pP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Adm</a:t>
            </a:r>
            <a:r>
              <a:rPr lang="en-US" sz="2991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ins can monitor and manage users, restaurants, and menus.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583719" y="0"/>
            <a:ext cx="10081260" cy="10287000"/>
          </a:xfrm>
          <a:custGeom>
            <a:avLst/>
            <a:gdLst/>
            <a:ahLst/>
            <a:cxnLst/>
            <a:rect r="r" b="b" t="t" l="l"/>
            <a:pathLst>
              <a:path h="10287000" w="10081260">
                <a:moveTo>
                  <a:pt x="0" y="10287000"/>
                </a:moveTo>
                <a:lnTo>
                  <a:pt x="10081260" y="10287000"/>
                </a:lnTo>
                <a:lnTo>
                  <a:pt x="1008126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35315">
            <a:off x="4693490" y="9174482"/>
            <a:ext cx="2225037" cy="2225037"/>
          </a:xfrm>
          <a:custGeom>
            <a:avLst/>
            <a:gdLst/>
            <a:ahLst/>
            <a:cxnLst/>
            <a:rect r="r" b="b" t="t" l="l"/>
            <a:pathLst>
              <a:path h="2225037" w="2225037">
                <a:moveTo>
                  <a:pt x="0" y="0"/>
                </a:moveTo>
                <a:lnTo>
                  <a:pt x="2225037" y="0"/>
                </a:lnTo>
                <a:lnTo>
                  <a:pt x="2225037" y="2225036"/>
                </a:lnTo>
                <a:lnTo>
                  <a:pt x="0" y="22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82481">
            <a:off x="5450443" y="7142461"/>
            <a:ext cx="2296391" cy="2950970"/>
          </a:xfrm>
          <a:custGeom>
            <a:avLst/>
            <a:gdLst/>
            <a:ahLst/>
            <a:cxnLst/>
            <a:rect r="r" b="b" t="t" l="l"/>
            <a:pathLst>
              <a:path h="2950970" w="2296391">
                <a:moveTo>
                  <a:pt x="0" y="0"/>
                </a:moveTo>
                <a:lnTo>
                  <a:pt x="2296391" y="0"/>
                </a:lnTo>
                <a:lnTo>
                  <a:pt x="2296391" y="2950970"/>
                </a:lnTo>
                <a:lnTo>
                  <a:pt x="0" y="2950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698906"/>
            <a:ext cx="6889187" cy="688918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254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254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cubicBezTo>
                    <a:pt x="5773420" y="5069840"/>
                    <a:pt x="5796280" y="4507230"/>
                    <a:pt x="5473700" y="4127500"/>
                  </a:cubicBezTo>
                  <a:cubicBezTo>
                    <a:pt x="5970270" y="4088130"/>
                    <a:pt x="6352540" y="3674110"/>
                    <a:pt x="6352540" y="3176270"/>
                  </a:cubicBez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blipFill>
              <a:blip r:embed="rId8"/>
              <a:stretch>
                <a:fillRect l="-38871" t="0" r="-3887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2521433">
            <a:off x="5236565" y="6999007"/>
            <a:ext cx="1138888" cy="1138888"/>
          </a:xfrm>
          <a:custGeom>
            <a:avLst/>
            <a:gdLst/>
            <a:ahLst/>
            <a:cxnLst/>
            <a:rect r="r" b="b" t="t" l="l"/>
            <a:pathLst>
              <a:path h="1138888" w="1138888">
                <a:moveTo>
                  <a:pt x="0" y="0"/>
                </a:moveTo>
                <a:lnTo>
                  <a:pt x="1138888" y="0"/>
                </a:lnTo>
                <a:lnTo>
                  <a:pt x="1138888" y="1138887"/>
                </a:lnTo>
                <a:lnTo>
                  <a:pt x="0" y="1138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0115" y="648178"/>
            <a:ext cx="7315200" cy="1050729"/>
          </a:xfrm>
          <a:custGeom>
            <a:avLst/>
            <a:gdLst/>
            <a:ahLst/>
            <a:cxnLst/>
            <a:rect r="r" b="b" t="t" l="l"/>
            <a:pathLst>
              <a:path h="1050729" w="7315200">
                <a:moveTo>
                  <a:pt x="0" y="0"/>
                </a:moveTo>
                <a:lnTo>
                  <a:pt x="7315200" y="0"/>
                </a:lnTo>
                <a:lnTo>
                  <a:pt x="7315200" y="1050728"/>
                </a:lnTo>
                <a:lnTo>
                  <a:pt x="0" y="10507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12157" y="2644772"/>
            <a:ext cx="9406102" cy="4727336"/>
            <a:chOff x="0" y="0"/>
            <a:chExt cx="12541469" cy="63031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875"/>
              <a:ext cx="12541469" cy="245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HotByte Technology Stack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76654"/>
              <a:ext cx="12541469" cy="342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F</a:t>
              </a: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rontend</a:t>
              </a:r>
              <a:r>
                <a:rPr lang="en-US" sz="27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: Angular, Bootstrap, HTML/CSS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Backend</a:t>
              </a:r>
              <a:r>
                <a:rPr lang="en-US" sz="27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: Java, Spring Boot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Database</a:t>
              </a:r>
              <a:r>
                <a:rPr lang="en-US" sz="27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: MySQL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Security</a:t>
              </a:r>
              <a:r>
                <a:rPr lang="en-US" sz="27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: JWT (JSON Web Tokens)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b="true" sz="2799">
                  <a:solidFill>
                    <a:srgbClr val="C3542B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Tools</a:t>
              </a:r>
              <a:r>
                <a:rPr lang="en-US" sz="2799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: Postman, MySQL Workbench, STS, VS Code, Swagger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0"/>
            <a:ext cx="2108502" cy="2108502"/>
          </a:xfrm>
          <a:custGeom>
            <a:avLst/>
            <a:gdLst/>
            <a:ahLst/>
            <a:cxnLst/>
            <a:rect r="r" b="b" t="t" l="l"/>
            <a:pathLst>
              <a:path h="2108502" w="2108502">
                <a:moveTo>
                  <a:pt x="0" y="0"/>
                </a:moveTo>
                <a:lnTo>
                  <a:pt x="2108502" y="0"/>
                </a:lnTo>
                <a:lnTo>
                  <a:pt x="2108502" y="2108502"/>
                </a:lnTo>
                <a:lnTo>
                  <a:pt x="0" y="21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168840" y="8178498"/>
            <a:ext cx="2108502" cy="2108502"/>
          </a:xfrm>
          <a:custGeom>
            <a:avLst/>
            <a:gdLst/>
            <a:ahLst/>
            <a:cxnLst/>
            <a:rect r="r" b="b" t="t" l="l"/>
            <a:pathLst>
              <a:path h="2108502" w="2108502">
                <a:moveTo>
                  <a:pt x="0" y="0"/>
                </a:moveTo>
                <a:lnTo>
                  <a:pt x="2108502" y="0"/>
                </a:lnTo>
                <a:lnTo>
                  <a:pt x="2108502" y="2108502"/>
                </a:lnTo>
                <a:lnTo>
                  <a:pt x="0" y="21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0" y="8399141"/>
            <a:ext cx="1887859" cy="1887859"/>
          </a:xfrm>
          <a:custGeom>
            <a:avLst/>
            <a:gdLst/>
            <a:ahLst/>
            <a:cxnLst/>
            <a:rect r="r" b="b" t="t" l="l"/>
            <a:pathLst>
              <a:path h="1887859" w="1887859">
                <a:moveTo>
                  <a:pt x="1887859" y="0"/>
                </a:moveTo>
                <a:lnTo>
                  <a:pt x="0" y="0"/>
                </a:lnTo>
                <a:lnTo>
                  <a:pt x="0" y="1887859"/>
                </a:lnTo>
                <a:lnTo>
                  <a:pt x="1887859" y="1887859"/>
                </a:lnTo>
                <a:lnTo>
                  <a:pt x="18878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16389483" y="0"/>
            <a:ext cx="1887859" cy="1887859"/>
          </a:xfrm>
          <a:custGeom>
            <a:avLst/>
            <a:gdLst/>
            <a:ahLst/>
            <a:cxnLst/>
            <a:rect r="r" b="b" t="t" l="l"/>
            <a:pathLst>
              <a:path h="1887859" w="1887859">
                <a:moveTo>
                  <a:pt x="1887859" y="0"/>
                </a:moveTo>
                <a:lnTo>
                  <a:pt x="0" y="0"/>
                </a:lnTo>
                <a:lnTo>
                  <a:pt x="0" y="1887859"/>
                </a:lnTo>
                <a:lnTo>
                  <a:pt x="1887859" y="1887859"/>
                </a:lnTo>
                <a:lnTo>
                  <a:pt x="18878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10284" y="1616912"/>
            <a:ext cx="9549999" cy="5246862"/>
          </a:xfrm>
          <a:custGeom>
            <a:avLst/>
            <a:gdLst/>
            <a:ahLst/>
            <a:cxnLst/>
            <a:rect r="r" b="b" t="t" l="l"/>
            <a:pathLst>
              <a:path h="5246862" w="9549999">
                <a:moveTo>
                  <a:pt x="0" y="0"/>
                </a:moveTo>
                <a:lnTo>
                  <a:pt x="9549999" y="0"/>
                </a:lnTo>
                <a:lnTo>
                  <a:pt x="9549999" y="5246862"/>
                </a:lnTo>
                <a:lnTo>
                  <a:pt x="0" y="5246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126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238818" y="7429144"/>
            <a:ext cx="12292932" cy="3127976"/>
            <a:chOff x="0" y="0"/>
            <a:chExt cx="16390576" cy="41706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73626"/>
              <a:ext cx="16390576" cy="40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6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6390576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</a:t>
              </a:r>
              <a:r>
                <a:rPr lang="en-US" sz="24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ngular UI → REST API (Spring Boot) → MySQL DB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957476" y="1244949"/>
              <a:ext cx="1098780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JWT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 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ken → Ensures secure, role-based access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6426" y="3768807"/>
              <a:ext cx="9997725" cy="40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96426" y="2666607"/>
              <a:ext cx="9997725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Three Roles: 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User 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| R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e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stau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r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ant | Adm</a:t>
              </a:r>
              <a:r>
                <a:rPr lang="en-US" sz="2400" strike="noStrike" u="none">
                  <a:solidFill>
                    <a:srgbClr val="FFF8F6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in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90237" y="550947"/>
            <a:ext cx="13307527" cy="1794905"/>
            <a:chOff x="0" y="0"/>
            <a:chExt cx="17743369" cy="239320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7150"/>
              <a:ext cx="17743369" cy="1232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43"/>
                </a:lnSpc>
              </a:pPr>
              <a:r>
                <a:rPr lang="en-US" sz="6403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System Flow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86393"/>
              <a:ext cx="17743369" cy="90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359" y="2660570"/>
            <a:ext cx="11825888" cy="7142984"/>
            <a:chOff x="0" y="0"/>
            <a:chExt cx="15767851" cy="9523978"/>
          </a:xfrm>
        </p:grpSpPr>
        <p:sp>
          <p:nvSpPr>
            <p:cNvPr name="Freeform 3" id="3"/>
            <p:cNvSpPr/>
            <p:nvPr/>
          </p:nvSpPr>
          <p:spPr>
            <a:xfrm flipH="false" flipV="false" rot="-2521433">
              <a:off x="12954226" y="1953458"/>
              <a:ext cx="1410485" cy="1410485"/>
            </a:xfrm>
            <a:custGeom>
              <a:avLst/>
              <a:gdLst/>
              <a:ahLst/>
              <a:cxnLst/>
              <a:rect r="r" b="b" t="t" l="l"/>
              <a:pathLst>
                <a:path h="1410485" w="1410485">
                  <a:moveTo>
                    <a:pt x="0" y="0"/>
                  </a:moveTo>
                  <a:lnTo>
                    <a:pt x="1410485" y="0"/>
                  </a:lnTo>
                  <a:lnTo>
                    <a:pt x="1410485" y="1410485"/>
                  </a:lnTo>
                  <a:lnTo>
                    <a:pt x="0" y="141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49469"/>
              <a:ext cx="3766609" cy="3766609"/>
            </a:xfrm>
            <a:custGeom>
              <a:avLst/>
              <a:gdLst/>
              <a:ahLst/>
              <a:cxnLst/>
              <a:rect r="r" b="b" t="t" l="l"/>
              <a:pathLst>
                <a:path h="3766609" w="3766609">
                  <a:moveTo>
                    <a:pt x="0" y="0"/>
                  </a:moveTo>
                  <a:lnTo>
                    <a:pt x="3766609" y="0"/>
                  </a:lnTo>
                  <a:lnTo>
                    <a:pt x="3766609" y="3766609"/>
                  </a:lnTo>
                  <a:lnTo>
                    <a:pt x="0" y="3766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754070" y="6828530"/>
              <a:ext cx="7013781" cy="714130"/>
            </a:xfrm>
            <a:custGeom>
              <a:avLst/>
              <a:gdLst/>
              <a:ahLst/>
              <a:cxnLst/>
              <a:rect r="r" b="b" t="t" l="l"/>
              <a:pathLst>
                <a:path h="714130" w="7013781">
                  <a:moveTo>
                    <a:pt x="0" y="0"/>
                  </a:moveTo>
                  <a:lnTo>
                    <a:pt x="7013781" y="0"/>
                  </a:lnTo>
                  <a:lnTo>
                    <a:pt x="7013781" y="714130"/>
                  </a:lnTo>
                  <a:lnTo>
                    <a:pt x="0" y="714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2955" y="0"/>
              <a:ext cx="11469235" cy="9523978"/>
            </a:xfrm>
            <a:custGeom>
              <a:avLst/>
              <a:gdLst/>
              <a:ahLst/>
              <a:cxnLst/>
              <a:rect r="r" b="b" t="t" l="l"/>
              <a:pathLst>
                <a:path h="9523978" w="11469235">
                  <a:moveTo>
                    <a:pt x="0" y="0"/>
                  </a:moveTo>
                  <a:lnTo>
                    <a:pt x="11469236" y="0"/>
                  </a:lnTo>
                  <a:lnTo>
                    <a:pt x="11469236" y="9523978"/>
                  </a:lnTo>
                  <a:lnTo>
                    <a:pt x="0" y="9523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1049" y="477505"/>
            <a:ext cx="12714442" cy="1900596"/>
            <a:chOff x="0" y="0"/>
            <a:chExt cx="16952589" cy="253412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6952589" cy="144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50"/>
                </a:lnSpc>
              </a:pPr>
              <a:r>
                <a:rPr lang="en-US" sz="75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Key Use Cases in HotByte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02820"/>
              <a:ext cx="1695258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Act</a:t>
              </a:r>
              <a:r>
                <a:rPr lang="en-US" sz="3500">
                  <a:solidFill>
                    <a:srgbClr val="C3542B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or-Based Functionality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72864" y="986320"/>
            <a:ext cx="5519017" cy="59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</a:pPr>
            <a:r>
              <a:rPr lang="en-US" b="true" sz="3917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</a:t>
            </a:r>
            <a:r>
              <a:rPr lang="en-US" b="true" sz="3917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9247" y="1685742"/>
            <a:ext cx="5519017" cy="271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Register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Login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Browse Menu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Cart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Checkout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Track Orders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9247" y="7004371"/>
            <a:ext cx="5502634" cy="59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</a:pPr>
            <a:r>
              <a:rPr lang="en-US" b="true" sz="3917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Restaurant Operations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9247" y="7703793"/>
            <a:ext cx="5502634" cy="134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Manage Users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Menus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Restaurants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72864" y="4548853"/>
            <a:ext cx="5519017" cy="59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</a:pPr>
            <a:r>
              <a:rPr lang="en-US" b="true" sz="3917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</a:t>
            </a:r>
            <a:r>
              <a:rPr lang="en-US" b="true" sz="3917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staurant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2864" y="5248275"/>
            <a:ext cx="5519017" cy="134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Login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Add/Edit/Delete Menus</a:t>
            </a:r>
          </a:p>
          <a:p>
            <a:pPr algn="l" marL="555004" indent="-27750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C3542B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View Orders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088122" y="-2539796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2" y="0"/>
                </a:lnTo>
                <a:lnTo>
                  <a:pt x="7127152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142" y="8432675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3"/>
                </a:lnTo>
                <a:lnTo>
                  <a:pt x="0" y="1366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2048" y="1697990"/>
            <a:ext cx="890713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User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965" y="3121949"/>
            <a:ext cx="9929302" cy="480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Register/Login securely with JWT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Browse categorized menu (veg/non-veg, burger, pizza, etc.)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Search, filter, and view detailed dish info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Add to cart, update quantities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Enter shipping address, proceed to payment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 order history and status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761921" y="4921299"/>
            <a:ext cx="6497379" cy="4337001"/>
          </a:xfrm>
          <a:custGeom>
            <a:avLst/>
            <a:gdLst/>
            <a:ahLst/>
            <a:cxnLst/>
            <a:rect r="r" b="b" t="t" l="l"/>
            <a:pathLst>
              <a:path h="4337001" w="6497379">
                <a:moveTo>
                  <a:pt x="0" y="0"/>
                </a:moveTo>
                <a:lnTo>
                  <a:pt x="6497379" y="0"/>
                </a:lnTo>
                <a:lnTo>
                  <a:pt x="6497379" y="4337001"/>
                </a:lnTo>
                <a:lnTo>
                  <a:pt x="0" y="4337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088122" y="-2337206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2" y="0"/>
                </a:lnTo>
                <a:lnTo>
                  <a:pt x="7127152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142" y="8432675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3"/>
                </a:lnTo>
                <a:lnTo>
                  <a:pt x="0" y="1366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38854" y="3845190"/>
            <a:ext cx="5881111" cy="5270946"/>
          </a:xfrm>
          <a:custGeom>
            <a:avLst/>
            <a:gdLst/>
            <a:ahLst/>
            <a:cxnLst/>
            <a:rect r="r" b="b" t="t" l="l"/>
            <a:pathLst>
              <a:path h="5270946" w="5881111">
                <a:moveTo>
                  <a:pt x="0" y="0"/>
                </a:moveTo>
                <a:lnTo>
                  <a:pt x="5881112" y="0"/>
                </a:lnTo>
                <a:lnTo>
                  <a:pt x="5881112" y="5270947"/>
                </a:lnTo>
                <a:lnTo>
                  <a:pt x="0" y="5270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4448" y="1676811"/>
            <a:ext cx="8907137" cy="144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Restaurant Features</a:t>
            </a:r>
          </a:p>
          <a:p>
            <a:pPr algn="l" marL="0" indent="0" lvl="0">
              <a:lnSpc>
                <a:spcPts val="38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25128"/>
            <a:ext cx="9929302" cy="540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Login securely with role authentication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Add/Edit/Delete menu items with full details: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Name, Description, Category, Taste, Nutrition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Mark dishes as out of stock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 and process incoming orders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Access order history dashboard</a:t>
            </a:r>
          </a:p>
          <a:p>
            <a:pPr algn="l">
              <a:lnSpc>
                <a:spcPts val="48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088122" y="-2539796"/>
            <a:ext cx="7127152" cy="7272604"/>
          </a:xfrm>
          <a:custGeom>
            <a:avLst/>
            <a:gdLst/>
            <a:ahLst/>
            <a:cxnLst/>
            <a:rect r="r" b="b" t="t" l="l"/>
            <a:pathLst>
              <a:path h="7272604" w="7127152">
                <a:moveTo>
                  <a:pt x="0" y="0"/>
                </a:moveTo>
                <a:lnTo>
                  <a:pt x="7127152" y="0"/>
                </a:lnTo>
                <a:lnTo>
                  <a:pt x="7127152" y="7272604"/>
                </a:lnTo>
                <a:lnTo>
                  <a:pt x="0" y="72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8075" y="4134404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78142" y="8432675"/>
            <a:ext cx="3356284" cy="1366923"/>
          </a:xfrm>
          <a:custGeom>
            <a:avLst/>
            <a:gdLst/>
            <a:ahLst/>
            <a:cxnLst/>
            <a:rect r="r" b="b" t="t" l="l"/>
            <a:pathLst>
              <a:path h="1366923" w="3356284">
                <a:moveTo>
                  <a:pt x="0" y="0"/>
                </a:moveTo>
                <a:lnTo>
                  <a:pt x="3356284" y="0"/>
                </a:lnTo>
                <a:lnTo>
                  <a:pt x="3356284" y="1366923"/>
                </a:lnTo>
                <a:lnTo>
                  <a:pt x="0" y="1366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82637" y="4947998"/>
            <a:ext cx="6469497" cy="4310302"/>
          </a:xfrm>
          <a:custGeom>
            <a:avLst/>
            <a:gdLst/>
            <a:ahLst/>
            <a:cxnLst/>
            <a:rect r="r" b="b" t="t" l="l"/>
            <a:pathLst>
              <a:path h="4310302" w="6469497">
                <a:moveTo>
                  <a:pt x="0" y="0"/>
                </a:moveTo>
                <a:lnTo>
                  <a:pt x="6469497" y="0"/>
                </a:lnTo>
                <a:lnTo>
                  <a:pt x="6469497" y="4310302"/>
                </a:lnTo>
                <a:lnTo>
                  <a:pt x="0" y="431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3336" y="1658819"/>
            <a:ext cx="8907137" cy="167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Admin Controls</a:t>
            </a:r>
          </a:p>
          <a:p>
            <a:pPr algn="l" marL="0" indent="0" lvl="0">
              <a:lnSpc>
                <a:spcPts val="56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3336" y="3269179"/>
            <a:ext cx="9929302" cy="480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Login with Admin role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Add/Delete Restaurants and Users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View/manage all menus, orders, and categories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Toggle account status (active/blocked)</a:t>
            </a:r>
          </a:p>
          <a:p>
            <a:pPr algn="l" marL="747823" indent="-373912" lvl="1">
              <a:lnSpc>
                <a:spcPts val="4849"/>
              </a:lnSpc>
              <a:buFont typeface="Arial"/>
              <a:buChar char="•"/>
            </a:pPr>
            <a:r>
              <a:rPr lang="en-US" b="true" sz="3463">
                <a:solidFill>
                  <a:srgbClr val="C3542B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Maintain platform-wide security and consistency</a:t>
            </a:r>
          </a:p>
          <a:p>
            <a:pPr algn="l">
              <a:lnSpc>
                <a:spcPts val="484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HotByte: Modern Restaurant Management Solution</dc:description>
  <dc:identifier>DAGtJBuODAg</dc:identifier>
  <dcterms:modified xsi:type="dcterms:W3CDTF">2011-08-01T06:04:30Z</dcterms:modified>
  <cp:revision>1</cp:revision>
  <dc:title>Presentation - HotByte: Modern Restaurant Management Solution</dc:title>
</cp:coreProperties>
</file>